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53"/>
    <p:restoredTop sz="95928"/>
  </p:normalViewPr>
  <p:slideViewPr>
    <p:cSldViewPr snapToGrid="0" snapToObjects="1">
      <p:cViewPr>
        <p:scale>
          <a:sx n="98" d="100"/>
          <a:sy n="98" d="100"/>
        </p:scale>
        <p:origin x="-264"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11/21/19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0513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1984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11/21/19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1656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8862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837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08311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9060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45776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8750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668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11/21/19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8379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11/21/19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01045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11/21/19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1720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6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98556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3921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11/21/19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6311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11/21/19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67382150"/>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nimh.nih.gov/health/publications/attention-deficit-hyperactivity-disorder-adhd-the-basics/index.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 cup, table, sitting&#10;&#10;Description automatically generated">
            <a:extLst>
              <a:ext uri="{FF2B5EF4-FFF2-40B4-BE49-F238E27FC236}">
                <a16:creationId xmlns:a16="http://schemas.microsoft.com/office/drawing/2014/main" id="{9C411355-25C5-A048-98D9-826A06474DE2}"/>
              </a:ext>
            </a:extLst>
          </p:cNvPr>
          <p:cNvPicPr>
            <a:picLocks noChangeAspect="1"/>
          </p:cNvPicPr>
          <p:nvPr/>
        </p:nvPicPr>
        <p:blipFill rotWithShape="1">
          <a:blip r:embed="rId2">
            <a:alphaModFix amt="40000"/>
          </a:blip>
          <a:srcRect l="4728" t="23391" r="4363"/>
          <a:stretch/>
        </p:blipFill>
        <p:spPr>
          <a:xfrm>
            <a:off x="20" y="0"/>
            <a:ext cx="12191980" cy="6857990"/>
          </a:xfrm>
          <a:prstGeom prst="rect">
            <a:avLst/>
          </a:prstGeom>
        </p:spPr>
      </p:pic>
      <p:pic>
        <p:nvPicPr>
          <p:cNvPr id="8" name="Picture 11">
            <a:extLst>
              <a:ext uri="{FF2B5EF4-FFF2-40B4-BE49-F238E27FC236}">
                <a16:creationId xmlns:a16="http://schemas.microsoft.com/office/drawing/2014/main" id="{23FF3D86-2916-4F9F-9752-304810CF5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9" name="Picture 13">
            <a:extLst>
              <a:ext uri="{FF2B5EF4-FFF2-40B4-BE49-F238E27FC236}">
                <a16:creationId xmlns:a16="http://schemas.microsoft.com/office/drawing/2014/main" id="{AB048875-14D1-4CC7-8AC3-7ABC73AAAF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a:extLst>
              <a:ext uri="{FF2B5EF4-FFF2-40B4-BE49-F238E27FC236}">
                <a16:creationId xmlns:a16="http://schemas.microsoft.com/office/drawing/2014/main" id="{8D0AE4AF-EFB6-0744-8FD2-A16077D27E4B}"/>
              </a:ext>
            </a:extLst>
          </p:cNvPr>
          <p:cNvSpPr>
            <a:spLocks noGrp="1"/>
          </p:cNvSpPr>
          <p:nvPr>
            <p:ph type="ctrTitle"/>
          </p:nvPr>
        </p:nvSpPr>
        <p:spPr>
          <a:xfrm>
            <a:off x="1371600" y="2791096"/>
            <a:ext cx="9448800" cy="1825096"/>
          </a:xfrm>
        </p:spPr>
        <p:txBody>
          <a:bodyPr>
            <a:normAutofit/>
          </a:bodyPr>
          <a:lstStyle/>
          <a:p>
            <a:r>
              <a:rPr lang="en-US" b="1" i="1" dirty="0">
                <a:latin typeface="Segoe Print" panose="02000800000000000000" pitchFamily="2" charset="0"/>
              </a:rPr>
              <a:t>The Adderall EPIDEMIC  </a:t>
            </a:r>
          </a:p>
        </p:txBody>
      </p:sp>
      <p:sp>
        <p:nvSpPr>
          <p:cNvPr id="3" name="Subtitle 2">
            <a:extLst>
              <a:ext uri="{FF2B5EF4-FFF2-40B4-BE49-F238E27FC236}">
                <a16:creationId xmlns:a16="http://schemas.microsoft.com/office/drawing/2014/main" id="{FEDF1C82-E7D2-A347-987F-DFF7F75A3DDF}"/>
              </a:ext>
            </a:extLst>
          </p:cNvPr>
          <p:cNvSpPr>
            <a:spLocks noGrp="1"/>
          </p:cNvSpPr>
          <p:nvPr>
            <p:ph type="subTitle" idx="1"/>
          </p:nvPr>
        </p:nvSpPr>
        <p:spPr>
          <a:xfrm>
            <a:off x="1371600" y="4500035"/>
            <a:ext cx="9448800" cy="685800"/>
          </a:xfrm>
        </p:spPr>
        <p:txBody>
          <a:bodyPr>
            <a:normAutofit/>
          </a:bodyPr>
          <a:lstStyle/>
          <a:p>
            <a:r>
              <a:rPr lang="en-US" dirty="0"/>
              <a:t>By: Sharn Singh</a:t>
            </a:r>
          </a:p>
        </p:txBody>
      </p:sp>
    </p:spTree>
    <p:extLst>
      <p:ext uri="{BB962C8B-B14F-4D97-AF65-F5344CB8AC3E}">
        <p14:creationId xmlns:p14="http://schemas.microsoft.com/office/powerpoint/2010/main" val="3407684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34287-7D09-2549-9D3E-1BD664D9C446}"/>
              </a:ext>
            </a:extLst>
          </p:cNvPr>
          <p:cNvSpPr>
            <a:spLocks noGrp="1"/>
          </p:cNvSpPr>
          <p:nvPr>
            <p:ph type="title"/>
          </p:nvPr>
        </p:nvSpPr>
        <p:spPr>
          <a:xfrm>
            <a:off x="2895600" y="764373"/>
            <a:ext cx="8610600" cy="1293028"/>
          </a:xfrm>
        </p:spPr>
        <p:txBody>
          <a:bodyPr>
            <a:normAutofit/>
          </a:bodyPr>
          <a:lstStyle/>
          <a:p>
            <a:r>
              <a:rPr lang="en-US" b="1" i="1" dirty="0">
                <a:latin typeface="Segoe Print" panose="02000800000000000000" pitchFamily="2" charset="0"/>
              </a:rPr>
              <a:t>What is Adderall?</a:t>
            </a:r>
          </a:p>
        </p:txBody>
      </p:sp>
      <p:sp>
        <p:nvSpPr>
          <p:cNvPr id="3" name="Content Placeholder 2">
            <a:extLst>
              <a:ext uri="{FF2B5EF4-FFF2-40B4-BE49-F238E27FC236}">
                <a16:creationId xmlns:a16="http://schemas.microsoft.com/office/drawing/2014/main" id="{E8D06EBA-8D77-2346-A0D1-3DF655453BA9}"/>
              </a:ext>
            </a:extLst>
          </p:cNvPr>
          <p:cNvSpPr>
            <a:spLocks noGrp="1"/>
          </p:cNvSpPr>
          <p:nvPr>
            <p:ph idx="1"/>
          </p:nvPr>
        </p:nvSpPr>
        <p:spPr>
          <a:xfrm>
            <a:off x="677333" y="2194560"/>
            <a:ext cx="5816600" cy="4024125"/>
          </a:xfrm>
        </p:spPr>
        <p:txBody>
          <a:bodyPr>
            <a:normAutofit/>
          </a:bodyPr>
          <a:lstStyle/>
          <a:p>
            <a:r>
              <a:rPr lang="en-US" dirty="0"/>
              <a:t>Adderall is a blend of amphetamine and dextroamphetamine, which are central nervous system stimulants. Consuming Adderall may help increment the ability to focus and control behavior.</a:t>
            </a:r>
          </a:p>
          <a:p>
            <a:r>
              <a:rPr lang="en-US" dirty="0"/>
              <a:t>Adderall mainly invigorates the sympathetic nervous system, which triggers the body's "fight or flight"  reactions, such as pupil dilation and increased blood pressure.</a:t>
            </a:r>
          </a:p>
        </p:txBody>
      </p:sp>
      <p:pic>
        <p:nvPicPr>
          <p:cNvPr id="6" name="Picture 5" descr="A picture containing indoor, sitting, close, table&#10;&#10;Description automatically generated">
            <a:extLst>
              <a:ext uri="{FF2B5EF4-FFF2-40B4-BE49-F238E27FC236}">
                <a16:creationId xmlns:a16="http://schemas.microsoft.com/office/drawing/2014/main" id="{AED02858-A818-D34E-8B10-5B47BDE627F5}"/>
              </a:ext>
            </a:extLst>
          </p:cNvPr>
          <p:cNvPicPr>
            <a:picLocks noChangeAspect="1"/>
          </p:cNvPicPr>
          <p:nvPr/>
        </p:nvPicPr>
        <p:blipFill>
          <a:blip r:embed="rId2"/>
          <a:stretch>
            <a:fillRect/>
          </a:stretch>
        </p:blipFill>
        <p:spPr>
          <a:xfrm>
            <a:off x="6985000" y="2583466"/>
            <a:ext cx="4521200" cy="3017901"/>
          </a:xfrm>
          <a:prstGeom prst="rect">
            <a:avLst/>
          </a:prstGeom>
        </p:spPr>
      </p:pic>
    </p:spTree>
    <p:extLst>
      <p:ext uri="{BB962C8B-B14F-4D97-AF65-F5344CB8AC3E}">
        <p14:creationId xmlns:p14="http://schemas.microsoft.com/office/powerpoint/2010/main" val="338254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CB1D4-A3F6-9A4B-862F-566A40BA2029}"/>
              </a:ext>
            </a:extLst>
          </p:cNvPr>
          <p:cNvSpPr>
            <a:spLocks noGrp="1"/>
          </p:cNvSpPr>
          <p:nvPr>
            <p:ph type="title"/>
          </p:nvPr>
        </p:nvSpPr>
        <p:spPr>
          <a:xfrm>
            <a:off x="7472361" y="639315"/>
            <a:ext cx="1819275" cy="1293028"/>
          </a:xfrm>
        </p:spPr>
        <p:txBody>
          <a:bodyPr>
            <a:normAutofit/>
          </a:bodyPr>
          <a:lstStyle/>
          <a:p>
            <a:r>
              <a:rPr lang="en-US" b="1" i="1" dirty="0" err="1">
                <a:latin typeface="Segoe Print" panose="02000800000000000000" pitchFamily="2" charset="0"/>
              </a:rPr>
              <a:t>Adhd</a:t>
            </a:r>
            <a:endParaRPr lang="en-US" b="1" i="1" dirty="0">
              <a:latin typeface="Segoe Print" panose="02000800000000000000" pitchFamily="2" charset="0"/>
            </a:endParaRPr>
          </a:p>
        </p:txBody>
      </p:sp>
      <p:pic>
        <p:nvPicPr>
          <p:cNvPr id="5" name="Picture 4" descr="A picture containing food&#10;&#10;Description automatically generated">
            <a:extLst>
              <a:ext uri="{FF2B5EF4-FFF2-40B4-BE49-F238E27FC236}">
                <a16:creationId xmlns:a16="http://schemas.microsoft.com/office/drawing/2014/main" id="{15B4A487-85EE-E849-9C04-1F50D496415B}"/>
              </a:ext>
            </a:extLst>
          </p:cNvPr>
          <p:cNvPicPr>
            <a:picLocks noChangeAspect="1"/>
          </p:cNvPicPr>
          <p:nvPr/>
        </p:nvPicPr>
        <p:blipFill rotWithShape="1">
          <a:blip r:embed="rId2"/>
          <a:srcRect l="587" r="2" b="2"/>
          <a:stretch/>
        </p:blipFill>
        <p:spPr>
          <a:xfrm>
            <a:off x="685800" y="2501159"/>
            <a:ext cx="4521200" cy="3410926"/>
          </a:xfrm>
          <a:prstGeom prst="rect">
            <a:avLst/>
          </a:prstGeom>
        </p:spPr>
      </p:pic>
      <p:sp>
        <p:nvSpPr>
          <p:cNvPr id="3" name="Content Placeholder 2">
            <a:extLst>
              <a:ext uri="{FF2B5EF4-FFF2-40B4-BE49-F238E27FC236}">
                <a16:creationId xmlns:a16="http://schemas.microsoft.com/office/drawing/2014/main" id="{340D18C3-B1AC-6440-9104-C737A92F9692}"/>
              </a:ext>
            </a:extLst>
          </p:cNvPr>
          <p:cNvSpPr>
            <a:spLocks noGrp="1"/>
          </p:cNvSpPr>
          <p:nvPr>
            <p:ph idx="1"/>
          </p:nvPr>
        </p:nvSpPr>
        <p:spPr>
          <a:xfrm>
            <a:off x="5689600" y="2194560"/>
            <a:ext cx="5816600" cy="4024125"/>
          </a:xfrm>
        </p:spPr>
        <p:txBody>
          <a:bodyPr>
            <a:normAutofit/>
          </a:bodyPr>
          <a:lstStyle/>
          <a:p>
            <a:r>
              <a:rPr lang="en-US" sz="2000" dirty="0"/>
              <a:t>ADHD represents attention deficit hyperactivity disorder. It is a medical condition. An individual with ADHD has contrasts in brain development that negatively affects attention, the ability to remain still, and self-control.</a:t>
            </a:r>
          </a:p>
          <a:p>
            <a:r>
              <a:rPr lang="en-US" sz="2000" dirty="0"/>
              <a:t>Adderall is viewed as a first-choice treatment choice for ADHD. Studies show that it improves attention and focus, and lessens imprudent behaviors. Between 75%-80% of individuals diagnosed with ADHD will see improved symptoms with the utilization of stimulants such as Adderall.</a:t>
            </a:r>
          </a:p>
        </p:txBody>
      </p:sp>
    </p:spTree>
    <p:extLst>
      <p:ext uri="{BB962C8B-B14F-4D97-AF65-F5344CB8AC3E}">
        <p14:creationId xmlns:p14="http://schemas.microsoft.com/office/powerpoint/2010/main" val="1612003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A3AD-AF84-C245-AB02-3D9FB688188C}"/>
              </a:ext>
            </a:extLst>
          </p:cNvPr>
          <p:cNvSpPr>
            <a:spLocks noGrp="1"/>
          </p:cNvSpPr>
          <p:nvPr>
            <p:ph type="title"/>
          </p:nvPr>
        </p:nvSpPr>
        <p:spPr>
          <a:xfrm>
            <a:off x="2895600" y="764373"/>
            <a:ext cx="8610600" cy="1293028"/>
          </a:xfrm>
        </p:spPr>
        <p:txBody>
          <a:bodyPr>
            <a:normAutofit/>
          </a:bodyPr>
          <a:lstStyle/>
          <a:p>
            <a:r>
              <a:rPr lang="en-US" b="1" i="1" dirty="0">
                <a:latin typeface="Segoe Print" panose="02000800000000000000" pitchFamily="2" charset="0"/>
              </a:rPr>
              <a:t>Adderall ABUSE</a:t>
            </a:r>
          </a:p>
        </p:txBody>
      </p:sp>
      <p:sp>
        <p:nvSpPr>
          <p:cNvPr id="3" name="Content Placeholder 2">
            <a:extLst>
              <a:ext uri="{FF2B5EF4-FFF2-40B4-BE49-F238E27FC236}">
                <a16:creationId xmlns:a16="http://schemas.microsoft.com/office/drawing/2014/main" id="{42AE8E36-BA9C-CF45-BED5-46BD5655BE33}"/>
              </a:ext>
            </a:extLst>
          </p:cNvPr>
          <p:cNvSpPr>
            <a:spLocks noGrp="1"/>
          </p:cNvSpPr>
          <p:nvPr>
            <p:ph idx="1"/>
          </p:nvPr>
        </p:nvSpPr>
        <p:spPr>
          <a:xfrm>
            <a:off x="677333" y="2194560"/>
            <a:ext cx="5816600" cy="4024125"/>
          </a:xfrm>
        </p:spPr>
        <p:txBody>
          <a:bodyPr>
            <a:normAutofit/>
          </a:bodyPr>
          <a:lstStyle/>
          <a:p>
            <a:r>
              <a:rPr lang="en-US" sz="1400" dirty="0"/>
              <a:t>The fundamental cause for Adderall abuse is correlated to academics. Students state the medication helps them focus when they are studying or attempting to remain fixated on something.</a:t>
            </a:r>
          </a:p>
          <a:p>
            <a:r>
              <a:rPr lang="en-US" sz="1400" dirty="0"/>
              <a:t>Adderall has been classified as a Schedule II drug by the Drug Enforcement Administration. According to the DEA's website, Schedule II drugs are drugs with a high potential for abuse, with use possibly prompting extreme psychological or physical dependence. Other Schedule II drugs include methamphetamine, cocaine and oxycodone.</a:t>
            </a:r>
          </a:p>
          <a:p>
            <a:r>
              <a:rPr lang="en-US" sz="1400" dirty="0"/>
              <a:t>The magnitude of students taking Adderall for non-medical reasons is continuing to rise. Studies have demonstrated that the level of college students who report utilizing ADHD stimulants for nonmedical reasons ranges from 15% to 40%. It’s usually acquired through peers who possess prescriptions. Due to its addictive properties, the frequency of receiving the drug increases incrementally.</a:t>
            </a:r>
          </a:p>
        </p:txBody>
      </p:sp>
      <p:pic>
        <p:nvPicPr>
          <p:cNvPr id="7" name="Picture 6" descr="A screenshot of a cell phone&#10;&#10;Description automatically generated">
            <a:extLst>
              <a:ext uri="{FF2B5EF4-FFF2-40B4-BE49-F238E27FC236}">
                <a16:creationId xmlns:a16="http://schemas.microsoft.com/office/drawing/2014/main" id="{0ECC069B-1D35-5343-AC4A-88AD1B1022AD}"/>
              </a:ext>
            </a:extLst>
          </p:cNvPr>
          <p:cNvPicPr>
            <a:picLocks noChangeAspect="1"/>
          </p:cNvPicPr>
          <p:nvPr/>
        </p:nvPicPr>
        <p:blipFill>
          <a:blip r:embed="rId2"/>
          <a:stretch>
            <a:fillRect/>
          </a:stretch>
        </p:blipFill>
        <p:spPr>
          <a:xfrm>
            <a:off x="7096663" y="1874404"/>
            <a:ext cx="4130621" cy="4037682"/>
          </a:xfrm>
          <a:prstGeom prst="rect">
            <a:avLst/>
          </a:prstGeom>
        </p:spPr>
      </p:pic>
    </p:spTree>
    <p:extLst>
      <p:ext uri="{BB962C8B-B14F-4D97-AF65-F5344CB8AC3E}">
        <p14:creationId xmlns:p14="http://schemas.microsoft.com/office/powerpoint/2010/main" val="118335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C1316-5DC9-644D-B618-D2A945A8AE40}"/>
              </a:ext>
            </a:extLst>
          </p:cNvPr>
          <p:cNvSpPr>
            <a:spLocks noGrp="1"/>
          </p:cNvSpPr>
          <p:nvPr>
            <p:ph type="title"/>
          </p:nvPr>
        </p:nvSpPr>
        <p:spPr/>
        <p:txBody>
          <a:bodyPr/>
          <a:lstStyle/>
          <a:p>
            <a:r>
              <a:rPr lang="en-US" b="1" i="1" dirty="0">
                <a:latin typeface="Segoe Print" panose="02000800000000000000" pitchFamily="2" charset="0"/>
              </a:rPr>
              <a:t>Major Side-Effects </a:t>
            </a:r>
          </a:p>
        </p:txBody>
      </p:sp>
      <p:sp>
        <p:nvSpPr>
          <p:cNvPr id="3" name="Content Placeholder 2">
            <a:extLst>
              <a:ext uri="{FF2B5EF4-FFF2-40B4-BE49-F238E27FC236}">
                <a16:creationId xmlns:a16="http://schemas.microsoft.com/office/drawing/2014/main" id="{E0699708-C586-0B46-A099-C66A8BF1C308}"/>
              </a:ext>
            </a:extLst>
          </p:cNvPr>
          <p:cNvSpPr>
            <a:spLocks noGrp="1"/>
          </p:cNvSpPr>
          <p:nvPr>
            <p:ph idx="1"/>
          </p:nvPr>
        </p:nvSpPr>
        <p:spPr>
          <a:xfrm>
            <a:off x="1672046" y="2168434"/>
            <a:ext cx="9048205" cy="4076377"/>
          </a:xfrm>
        </p:spPr>
        <p:txBody>
          <a:bodyPr/>
          <a:lstStyle/>
          <a:p>
            <a:r>
              <a:rPr lang="en-US" dirty="0"/>
              <a:t>Adderall is a strong stimulant that can prompt serious —  and potentially deadly — side effects. Overdose is one the worst side effects of Adderall abuse, which can prompt heart attack, stroke and liver failure. It can likewise lead to nervousness, restlessness, and anxiety that impacts sleep patterns</a:t>
            </a:r>
          </a:p>
          <a:p>
            <a:r>
              <a:rPr lang="en-US" dirty="0"/>
              <a:t>Snorting Adderall is common among users searching for immediate effects. They crush the pills into a fine powder, sniffing Adderall into their sinus cavity. This enables the amplification of the stimulant’s side effects.</a:t>
            </a:r>
          </a:p>
          <a:p>
            <a:endParaRPr lang="en-US" dirty="0"/>
          </a:p>
        </p:txBody>
      </p:sp>
    </p:spTree>
    <p:extLst>
      <p:ext uri="{BB962C8B-B14F-4D97-AF65-F5344CB8AC3E}">
        <p14:creationId xmlns:p14="http://schemas.microsoft.com/office/powerpoint/2010/main" val="828246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D33D8-D012-2F44-AC3B-C94C2D3065C7}"/>
              </a:ext>
            </a:extLst>
          </p:cNvPr>
          <p:cNvSpPr>
            <a:spLocks noGrp="1"/>
          </p:cNvSpPr>
          <p:nvPr>
            <p:ph type="title"/>
          </p:nvPr>
        </p:nvSpPr>
        <p:spPr/>
        <p:txBody>
          <a:bodyPr/>
          <a:lstStyle/>
          <a:p>
            <a:r>
              <a:rPr lang="en-US" b="1" i="1" dirty="0" err="1">
                <a:latin typeface="Segoe Print" panose="02000800000000000000" pitchFamily="2" charset="0"/>
              </a:rPr>
              <a:t>wORKs</a:t>
            </a:r>
            <a:r>
              <a:rPr lang="en-US" b="1" i="1" dirty="0">
                <a:latin typeface="Segoe Print" panose="02000800000000000000" pitchFamily="2" charset="0"/>
              </a:rPr>
              <a:t> </a:t>
            </a:r>
            <a:r>
              <a:rPr lang="en-US" b="1" i="1" dirty="0" err="1">
                <a:latin typeface="Segoe Print" panose="02000800000000000000" pitchFamily="2" charset="0"/>
              </a:rPr>
              <a:t>cITED</a:t>
            </a:r>
            <a:endParaRPr lang="en-US" b="1" i="1" dirty="0">
              <a:latin typeface="Segoe Print" panose="02000800000000000000" pitchFamily="2" charset="0"/>
            </a:endParaRPr>
          </a:p>
        </p:txBody>
      </p:sp>
      <p:sp>
        <p:nvSpPr>
          <p:cNvPr id="3" name="Content Placeholder 2">
            <a:extLst>
              <a:ext uri="{FF2B5EF4-FFF2-40B4-BE49-F238E27FC236}">
                <a16:creationId xmlns:a16="http://schemas.microsoft.com/office/drawing/2014/main" id="{CE8F00E8-91AD-4B4E-A59E-E279E57EA534}"/>
              </a:ext>
            </a:extLst>
          </p:cNvPr>
          <p:cNvSpPr>
            <a:spLocks noGrp="1"/>
          </p:cNvSpPr>
          <p:nvPr>
            <p:ph idx="1"/>
          </p:nvPr>
        </p:nvSpPr>
        <p:spPr/>
        <p:txBody>
          <a:bodyPr>
            <a:normAutofit lnSpcReduction="10000"/>
          </a:bodyPr>
          <a:lstStyle/>
          <a:p>
            <a:r>
              <a:rPr lang="en-US" dirty="0"/>
              <a:t>Stolz, Stefanie. “Chalk Talks- Adderall Abuse: Regulating the Academic </a:t>
            </a:r>
            <a:r>
              <a:rPr lang="en-US" dirty="0" err="1"/>
              <a:t>Steroid.”Journal</a:t>
            </a:r>
            <a:r>
              <a:rPr lang="en-US" dirty="0"/>
              <a:t> of Law and Education, Jefferson Law Book Company, 1 July 2017, </a:t>
            </a:r>
            <a:r>
              <a:rPr lang="en-US" dirty="0" err="1"/>
              <a:t>www.questia.com</a:t>
            </a:r>
            <a:r>
              <a:rPr lang="en-US" dirty="0"/>
              <a:t>/library/journal/1P3-2710555451/chalk-talks-</a:t>
            </a:r>
            <a:r>
              <a:rPr lang="en-US" dirty="0" err="1"/>
              <a:t>adderall</a:t>
            </a:r>
            <a:r>
              <a:rPr lang="en-US" dirty="0"/>
              <a:t>- abuse-regulating-the-academic.</a:t>
            </a:r>
          </a:p>
          <a:p>
            <a:r>
              <a:rPr lang="en-US" dirty="0"/>
              <a:t>“Controlled Substance Schedules.” </a:t>
            </a:r>
            <a:r>
              <a:rPr lang="en-US" i="1" dirty="0"/>
              <a:t>Controlled Substance Schedules</a:t>
            </a:r>
            <a:r>
              <a:rPr lang="en-US" dirty="0"/>
              <a:t>, 2019, </a:t>
            </a:r>
            <a:r>
              <a:rPr lang="en-US" dirty="0" err="1"/>
              <a:t>www.deadiversion.usdoj.gov</a:t>
            </a:r>
            <a:r>
              <a:rPr lang="en-US" dirty="0"/>
              <a:t>/schedules/.</a:t>
            </a:r>
          </a:p>
          <a:p>
            <a:r>
              <a:rPr lang="en-US" dirty="0"/>
              <a:t>“Attention-Deficit/Hyperactivity Disorder (ADHD): The Basics.” </a:t>
            </a:r>
            <a:r>
              <a:rPr lang="en-US" i="1" dirty="0"/>
              <a:t>National Institute of Mental Health</a:t>
            </a:r>
            <a:r>
              <a:rPr lang="en-US" dirty="0"/>
              <a:t>, U.S. Department of Health and Human Services, </a:t>
            </a:r>
            <a:r>
              <a:rPr lang="en-US" dirty="0">
                <a:hlinkClick r:id="rId2">
                  <a:extLst>
                    <a:ext uri="{A12FA001-AC4F-418D-AE19-62706E023703}">
                      <ahyp:hlinkClr xmlns:ahyp="http://schemas.microsoft.com/office/drawing/2018/hyperlinkcolor" val="tx"/>
                    </a:ext>
                  </a:extLst>
                </a:hlinkClick>
              </a:rPr>
              <a:t>www.nimh.nih.gov/health/publications/attention-deficit-hyperactivity-disorder-adhd-the-basics/index.shtml</a:t>
            </a:r>
            <a:r>
              <a:rPr lang="en-US" dirty="0"/>
              <a:t>.</a:t>
            </a:r>
          </a:p>
          <a:p>
            <a:r>
              <a:rPr lang="en-US" dirty="0"/>
              <a:t>“Adderall Oral : Uses, Side Effects, Interactions, Pictures, Warnings &amp; Dosing.” </a:t>
            </a:r>
            <a:r>
              <a:rPr lang="en-US" i="1" dirty="0"/>
              <a:t>WebMD</a:t>
            </a:r>
            <a:r>
              <a:rPr lang="en-US" dirty="0"/>
              <a:t>, WebMD, </a:t>
            </a:r>
            <a:r>
              <a:rPr lang="en-US" dirty="0" err="1"/>
              <a:t>www.webmd.com</a:t>
            </a:r>
            <a:r>
              <a:rPr lang="en-US" dirty="0"/>
              <a:t>/drugs/2/drug-63163/</a:t>
            </a:r>
            <a:r>
              <a:rPr lang="en-US" dirty="0" err="1"/>
              <a:t>adderall</a:t>
            </a:r>
            <a:r>
              <a:rPr lang="en-US" dirty="0"/>
              <a:t>-oral/details.</a:t>
            </a:r>
          </a:p>
          <a:p>
            <a:endParaRPr lang="en-US" dirty="0"/>
          </a:p>
          <a:p>
            <a:endParaRPr lang="en-US" dirty="0"/>
          </a:p>
          <a:p>
            <a:endParaRPr lang="en-US" dirty="0"/>
          </a:p>
        </p:txBody>
      </p:sp>
    </p:spTree>
    <p:extLst>
      <p:ext uri="{BB962C8B-B14F-4D97-AF65-F5344CB8AC3E}">
        <p14:creationId xmlns:p14="http://schemas.microsoft.com/office/powerpoint/2010/main" val="317817833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otalTime>94</TotalTime>
  <Words>545</Words>
  <Application>Microsoft Macintosh PowerPoint</Application>
  <PresentationFormat>Widescreen</PresentationFormat>
  <Paragraphs>21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Century Gothic</vt:lpstr>
      <vt:lpstr>Segoe Print</vt:lpstr>
      <vt:lpstr>Vapor Trail</vt:lpstr>
      <vt:lpstr>The Adderall EPIDEMIC  </vt:lpstr>
      <vt:lpstr>What is Adderall?</vt:lpstr>
      <vt:lpstr>Adhd</vt:lpstr>
      <vt:lpstr>Adderall ABUSE</vt:lpstr>
      <vt:lpstr>Major Side-Effects </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Adderall EPIDEMIC  </dc:title>
  <dc:creator>Sharn Singh</dc:creator>
  <cp:lastModifiedBy>Sharn Singh</cp:lastModifiedBy>
  <cp:revision>3</cp:revision>
  <dcterms:created xsi:type="dcterms:W3CDTF">2019-11-21T09:56:27Z</dcterms:created>
  <dcterms:modified xsi:type="dcterms:W3CDTF">2019-11-21T11:31:09Z</dcterms:modified>
</cp:coreProperties>
</file>